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Corbel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orbel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Corbel-italic.fntdata"/><Relationship Id="rId27" Type="http://schemas.openxmlformats.org/officeDocument/2006/relationships/font" Target="fonts/Corbel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rbel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3.jp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TradeMEAL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840063" y="257174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By Team Code-A-Line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Of Work</a:t>
            </a:r>
            <a:endParaRPr sz="1000"/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3">
            <a:alphaModFix/>
          </a:blip>
          <a:srcRect b="5132" l="0" r="0" t="5132"/>
          <a:stretch/>
        </p:blipFill>
        <p:spPr>
          <a:xfrm>
            <a:off x="830400" y="2091180"/>
            <a:ext cx="2501200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57" name="Google Shape;257;p27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58" name="Google Shape;258;p2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7"/>
          <p:cNvSpPr txBox="1"/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Include Dataset with festivals</a:t>
            </a:r>
            <a:endParaRPr sz="1000"/>
          </a:p>
        </p:txBody>
      </p:sp>
      <p:sp>
        <p:nvSpPr>
          <p:cNvPr id="261" name="Google Shape;261;p27"/>
          <p:cNvSpPr txBox="1"/>
          <p:nvPr>
            <p:ph idx="4294967295" type="body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Various factors affect demand-supply chain, hence training our ML models on a better dataset would improve predictions.</a:t>
            </a:r>
            <a:endParaRPr sz="800"/>
          </a:p>
        </p:txBody>
      </p:sp>
      <p:pic>
        <p:nvPicPr>
          <p:cNvPr id="262" name="Google Shape;262;p27"/>
          <p:cNvPicPr preferRelativeResize="0"/>
          <p:nvPr/>
        </p:nvPicPr>
        <p:blipFill rotWithShape="1">
          <a:blip r:embed="rId4">
            <a:alphaModFix/>
          </a:blip>
          <a:srcRect b="12029" l="0" r="0" t="12029"/>
          <a:stretch/>
        </p:blipFill>
        <p:spPr>
          <a:xfrm>
            <a:off x="3332867" y="3359013"/>
            <a:ext cx="2501197" cy="126783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4" name="Google Shape;264;p27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65" name="Google Shape;265;p2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27"/>
          <p:cNvSpPr txBox="1"/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Rescale application</a:t>
            </a:r>
            <a:endParaRPr sz="1000"/>
          </a:p>
        </p:txBody>
      </p:sp>
      <p:sp>
        <p:nvSpPr>
          <p:cNvPr id="268" name="Google Shape;268;p27"/>
          <p:cNvSpPr txBox="1"/>
          <p:nvPr>
            <p:ph idx="4294967295" type="body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Different</a:t>
            </a:r>
            <a:r>
              <a:rPr lang="en-GB" sz="800"/>
              <a:t> clusters of warehouses, belonging to certain party can interact to </a:t>
            </a:r>
            <a:r>
              <a:rPr lang="en-GB" sz="800"/>
              <a:t>further</a:t>
            </a:r>
            <a:r>
              <a:rPr lang="en-GB" sz="800"/>
              <a:t> improve website functionality.</a:t>
            </a:r>
            <a:endParaRPr sz="800"/>
          </a:p>
        </p:txBody>
      </p:sp>
      <p:pic>
        <p:nvPicPr>
          <p:cNvPr id="269" name="Google Shape;269;p27"/>
          <p:cNvPicPr preferRelativeResize="0"/>
          <p:nvPr/>
        </p:nvPicPr>
        <p:blipFill rotWithShape="1">
          <a:blip r:embed="rId5">
            <a:alphaModFix/>
          </a:blip>
          <a:srcRect b="11856" l="0" r="0" t="11848"/>
          <a:stretch/>
        </p:blipFill>
        <p:spPr>
          <a:xfrm>
            <a:off x="5832591" y="2091175"/>
            <a:ext cx="2501197" cy="126784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71" name="Google Shape;271;p27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72" name="Google Shape;272;p2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7"/>
          <p:cNvSpPr txBox="1"/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Multiple blockchain</a:t>
            </a:r>
            <a:endParaRPr sz="1000"/>
          </a:p>
        </p:txBody>
      </p:sp>
      <p:sp>
        <p:nvSpPr>
          <p:cNvPr id="275" name="Google Shape;275;p27"/>
          <p:cNvSpPr txBox="1"/>
          <p:nvPr>
            <p:ph idx="4294967295" type="body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/>
              <a:t>To increase scale of application, a better blockchain would be required to </a:t>
            </a:r>
            <a:r>
              <a:rPr lang="en-GB" sz="800"/>
              <a:t>deal</a:t>
            </a:r>
            <a:r>
              <a:rPr lang="en-GB" sz="800"/>
              <a:t> with multiple branching and data </a:t>
            </a:r>
            <a:r>
              <a:rPr lang="en-GB" sz="800"/>
              <a:t>retrieval</a:t>
            </a:r>
            <a:r>
              <a:rPr lang="en-GB" sz="800"/>
              <a:t>. 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 b="0"/>
          </a:p>
        </p:txBody>
      </p:sp>
      <p:sp>
        <p:nvSpPr>
          <p:cNvPr id="281" name="Google Shape;281;p28"/>
          <p:cNvSpPr txBox="1"/>
          <p:nvPr>
            <p:ph idx="1" type="body"/>
          </p:nvPr>
        </p:nvSpPr>
        <p:spPr>
          <a:xfrm>
            <a:off x="721250" y="1965150"/>
            <a:ext cx="76068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Shirin Kaul                                                               </a:t>
            </a:r>
            <a:r>
              <a:rPr lang="en-GB" sz="1800"/>
              <a:t>Swaraj Jain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Somya Jain                                                                Surya Prakash Mishra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2" name="Google Shape;282;p28"/>
          <p:cNvSpPr txBox="1"/>
          <p:nvPr/>
        </p:nvSpPr>
        <p:spPr>
          <a:xfrm>
            <a:off x="3202795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CEO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83" name="Google Shape;283;p28"/>
          <p:cNvSpPr txBox="1"/>
          <p:nvPr/>
        </p:nvSpPr>
        <p:spPr>
          <a:xfrm>
            <a:off x="3202795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Berry Books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4" name="Google Shape;284;p28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CFO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85" name="Google Shape;285;p28"/>
          <p:cNvSpPr txBox="1"/>
          <p:nvPr/>
        </p:nvSpPr>
        <p:spPr>
          <a:xfrm>
            <a:off x="5230277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Vinny Viewer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28"/>
          <p:cNvSpPr txBox="1"/>
          <p:nvPr/>
        </p:nvSpPr>
        <p:spPr>
          <a:xfrm>
            <a:off x="7252904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Sales Director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87" name="Google Shape;287;p28"/>
          <p:cNvSpPr txBox="1"/>
          <p:nvPr/>
        </p:nvSpPr>
        <p:spPr>
          <a:xfrm>
            <a:off x="7252929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Wendy Writer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183" name="Google Shape;183;p19"/>
          <p:cNvSpPr txBox="1"/>
          <p:nvPr>
            <p:ph idx="1" type="body"/>
          </p:nvPr>
        </p:nvSpPr>
        <p:spPr>
          <a:xfrm>
            <a:off x="662425" y="190572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 food delivery service has to deal with a lot of perishable raw materials which makes it all, the most important factor for such a company is to accurately forecast daily and weekly demand. Too much inventory in the warehouse means more risk of wastage, and not enough could lead to out-of-stocks - and push customers to seek solutions from your competitors. Further a lacK of communication between supplier, warehouse and client also leads to a wobbly supply chain, aggravating the situation. For food safety purposes a robust tracing technique is also required.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200" y="3284500"/>
            <a:ext cx="3805200" cy="17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2625" y="3394125"/>
            <a:ext cx="3498551" cy="15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Project objective</a:t>
            </a:r>
            <a:endParaRPr sz="1200"/>
          </a:p>
        </p:txBody>
      </p:sp>
      <p:sp>
        <p:nvSpPr>
          <p:cNvPr id="191" name="Google Shape;191;p20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A software </a:t>
            </a:r>
            <a:r>
              <a:rPr lang="en-GB" sz="3000">
                <a:solidFill>
                  <a:srgbClr val="FFFFFF"/>
                </a:solidFill>
              </a:rPr>
              <a:t>prototype</a:t>
            </a:r>
            <a:r>
              <a:rPr lang="en-GB" sz="3000">
                <a:solidFill>
                  <a:srgbClr val="FFFFFF"/>
                </a:solidFill>
              </a:rPr>
              <a:t> </a:t>
            </a:r>
            <a:r>
              <a:rPr lang="en-GB" sz="3000">
                <a:solidFill>
                  <a:srgbClr val="FFFFFF"/>
                </a:solidFill>
              </a:rPr>
              <a:t>web app</a:t>
            </a:r>
            <a:r>
              <a:rPr lang="en-GB" sz="3000">
                <a:solidFill>
                  <a:srgbClr val="FFFFFF"/>
                </a:solidFill>
              </a:rPr>
              <a:t> for demand </a:t>
            </a:r>
            <a:r>
              <a:rPr lang="en-GB" sz="3000">
                <a:solidFill>
                  <a:srgbClr val="FFFFFF"/>
                </a:solidFill>
              </a:rPr>
              <a:t>forecasting</a:t>
            </a:r>
            <a:r>
              <a:rPr lang="en-GB" sz="3000">
                <a:solidFill>
                  <a:srgbClr val="FFFFFF"/>
                </a:solidFill>
              </a:rPr>
              <a:t>, inventory management and food tracking using machine learning and blockchain. </a:t>
            </a:r>
            <a:endParaRPr sz="19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56125" y="1291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Solution: An inventory tracking website</a:t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1847691" y="198075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For supplier: 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None/>
            </a:pPr>
            <a:r>
              <a:rPr lang="en-GB" sz="1100"/>
              <a:t>Communicate with warehouse about demand, transport schemes, prices and place orders.</a:t>
            </a:r>
            <a:endParaRPr sz="2200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1400790" y="33079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1847691" y="311702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For </a:t>
            </a:r>
            <a:r>
              <a:rPr b="1" lang="en-GB" sz="1100"/>
              <a:t>restaurants</a:t>
            </a:r>
            <a:r>
              <a:rPr b="1" lang="en-GB" sz="1100"/>
              <a:t>:</a:t>
            </a:r>
            <a:endParaRPr b="1" sz="1100"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-GB" sz="1100"/>
              <a:t>Communicate with warehouse about their demand, costs and transportation with an option of food tracing using blockchain.</a:t>
            </a:r>
            <a:endParaRPr sz="1100"/>
          </a:p>
        </p:txBody>
      </p:sp>
      <p:sp>
        <p:nvSpPr>
          <p:cNvPr id="201" name="Google Shape;201;p21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2" name="Google Shape;202;p21"/>
          <p:cNvSpPr txBox="1"/>
          <p:nvPr>
            <p:ph idx="1" type="body"/>
          </p:nvPr>
        </p:nvSpPr>
        <p:spPr>
          <a:xfrm>
            <a:off x="5536112" y="198075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For warehouse:</a:t>
            </a:r>
            <a:endParaRPr b="1" sz="1100"/>
          </a:p>
          <a:p>
            <a:pPr indent="0" lvl="0" marL="0" rtl="0" algn="l">
              <a:spcBef>
                <a:spcPts val="200"/>
              </a:spcBef>
              <a:spcAft>
                <a:spcPts val="200"/>
              </a:spcAft>
              <a:buNone/>
            </a:pPr>
            <a:r>
              <a:rPr lang="en-GB" sz="1100"/>
              <a:t>Get prediction of food demand by machine learning, communicate with both </a:t>
            </a:r>
            <a:r>
              <a:rPr lang="en-GB" sz="1100"/>
              <a:t>restaurants</a:t>
            </a:r>
            <a:r>
              <a:rPr lang="en-GB" sz="1100"/>
              <a:t> and suppliers</a:t>
            </a:r>
            <a:endParaRPr sz="1100"/>
          </a:p>
        </p:txBody>
      </p:sp>
      <p:sp>
        <p:nvSpPr>
          <p:cNvPr id="203" name="Google Shape;203;p21"/>
          <p:cNvSpPr/>
          <p:nvPr/>
        </p:nvSpPr>
        <p:spPr>
          <a:xfrm>
            <a:off x="5090809" y="33079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5485887" y="30425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Centrally: </a:t>
            </a:r>
            <a:endParaRPr b="1" sz="1100"/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rPr lang="en-GB" sz="1100"/>
              <a:t>Food inventory managed and traced through blockchain 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Understanding the Project</a:t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1250" y="496988"/>
            <a:ext cx="9081501" cy="46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2"/>
          <p:cNvSpPr txBox="1"/>
          <p:nvPr/>
        </p:nvSpPr>
        <p:spPr>
          <a:xfrm>
            <a:off x="1225600" y="833800"/>
            <a:ext cx="974400" cy="1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642950" y="2220150"/>
            <a:ext cx="6489600" cy="200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UNDERSTANDING THE PROJECT</a:t>
            </a:r>
            <a:endParaRPr sz="48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Solution</a:t>
            </a:r>
            <a:endParaRPr b="0" sz="1600"/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654700" y="2142700"/>
            <a:ext cx="4339800" cy="23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We divided the dataset depending upon the </a:t>
            </a:r>
            <a:r>
              <a:rPr lang="en-GB" sz="1100"/>
              <a:t>restaurants</a:t>
            </a:r>
            <a:r>
              <a:rPr lang="en-GB" sz="1100"/>
              <a:t> and cuisine types, engineer the features  and run the model on it.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After a lot of training of different models and tuning the hyper parameters we settled with an ensemble of two different models.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We used a Random Forest Regressor as it didn’t overfit the data easily like KNN regressor. Also after this we change we used a time series prediction(LSTM) for individual restaurants and cuisine type for  a better output.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724" y="640949"/>
            <a:ext cx="4275126" cy="22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500" y="2730149"/>
            <a:ext cx="3878951" cy="19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BLOCKCHAIN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Source Tracing</a:t>
            </a:r>
            <a:endParaRPr b="0"/>
          </a:p>
        </p:txBody>
      </p:sp>
      <p:sp>
        <p:nvSpPr>
          <p:cNvPr id="226" name="Google Shape;226;p24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There has been a popular demand in recent years for people to know where their food </a:t>
            </a:r>
            <a:r>
              <a:rPr lang="en-GB" sz="1100"/>
              <a:t>originally</a:t>
            </a:r>
            <a:r>
              <a:rPr lang="en-GB" sz="1100"/>
              <a:t> comes from. Hence, for supply chain monitoring and safety, we use blockchain.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2"/>
                </a:solidFill>
              </a:rPr>
              <a:t>Implementation</a:t>
            </a:r>
            <a:r>
              <a:rPr b="1" lang="en-GB" sz="1100">
                <a:solidFill>
                  <a:schemeClr val="dk2"/>
                </a:solidFill>
              </a:rPr>
              <a:t>: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All essential data about the food like: from where it was supplied, how much, at what price and when it was supplied, are stored as a Block in a Blockchain, which can be mined from the user’s end, that is, the </a:t>
            </a:r>
            <a:r>
              <a:rPr lang="en-GB" sz="1100"/>
              <a:t>restaurant</a:t>
            </a:r>
            <a:r>
              <a:rPr lang="en-GB" sz="1100"/>
              <a:t> app.</a:t>
            </a:r>
            <a:endParaRPr sz="1100"/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150" y="831050"/>
            <a:ext cx="2718501" cy="18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8200" y="2854250"/>
            <a:ext cx="4036051" cy="2018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</a:t>
            </a:r>
            <a:endParaRPr/>
          </a:p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721225" y="1965150"/>
            <a:ext cx="3636600" cy="8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Excess food inventory, especially in perishable items is the cause of major food wastage. Shortage, on the other hand </a:t>
            </a:r>
            <a:r>
              <a:rPr lang="en-GB" sz="1100"/>
              <a:t>loses</a:t>
            </a:r>
            <a:r>
              <a:rPr lang="en-GB" sz="1100"/>
              <a:t> valuable clients and causes </a:t>
            </a:r>
            <a:r>
              <a:rPr lang="en-GB" sz="1100"/>
              <a:t>monetary</a:t>
            </a:r>
            <a:r>
              <a:rPr lang="en-GB" sz="1100"/>
              <a:t> losses to </a:t>
            </a:r>
            <a:r>
              <a:rPr lang="en-GB" sz="1100"/>
              <a:t>businesses</a:t>
            </a:r>
            <a:r>
              <a:rPr lang="en-GB" sz="1100"/>
              <a:t>.</a:t>
            </a:r>
            <a:endParaRPr sz="1100"/>
          </a:p>
        </p:txBody>
      </p:sp>
      <p:sp>
        <p:nvSpPr>
          <p:cNvPr id="235" name="Google Shape;235;p25"/>
          <p:cNvSpPr txBox="1"/>
          <p:nvPr/>
        </p:nvSpPr>
        <p:spPr>
          <a:xfrm>
            <a:off x="734530" y="3083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Waste management through inventory prediction</a:t>
            </a:r>
            <a:endParaRPr/>
          </a:p>
        </p:txBody>
      </p:sp>
      <p:sp>
        <p:nvSpPr>
          <p:cNvPr id="236" name="Google Shape;236;p25"/>
          <p:cNvSpPr txBox="1"/>
          <p:nvPr/>
        </p:nvSpPr>
        <p:spPr>
          <a:xfrm>
            <a:off x="734524" y="3344450"/>
            <a:ext cx="4042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Effortless communication with both suppliers and consumers</a:t>
            </a:r>
            <a:endParaRPr/>
          </a:p>
        </p:txBody>
      </p:sp>
      <p:sp>
        <p:nvSpPr>
          <p:cNvPr id="237" name="Google Shape;237;p25"/>
          <p:cNvSpPr txBox="1"/>
          <p:nvPr/>
        </p:nvSpPr>
        <p:spPr>
          <a:xfrm>
            <a:off x="734530" y="3605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Ability to track food source and supply chain</a:t>
            </a:r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734530" y="38670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Additional security by blockchain</a:t>
            </a:r>
            <a:endParaRPr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734530" y="41283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pic>
        <p:nvPicPr>
          <p:cNvPr id="240" name="Google Shape;240;p25"/>
          <p:cNvPicPr preferRelativeResize="0"/>
          <p:nvPr/>
        </p:nvPicPr>
        <p:blipFill rotWithShape="1">
          <a:blip r:embed="rId3">
            <a:alphaModFix/>
          </a:blip>
          <a:srcRect b="0" l="10815" r="10815" t="0"/>
          <a:stretch/>
        </p:blipFill>
        <p:spPr>
          <a:xfrm>
            <a:off x="4915700" y="1184600"/>
            <a:ext cx="1977667" cy="3262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5"/>
          <p:cNvPicPr preferRelativeResize="0"/>
          <p:nvPr/>
        </p:nvPicPr>
        <p:blipFill rotWithShape="1">
          <a:blip r:embed="rId4">
            <a:alphaModFix/>
          </a:blip>
          <a:srcRect b="0" l="9197" r="9189" t="0"/>
          <a:stretch/>
        </p:blipFill>
        <p:spPr>
          <a:xfrm>
            <a:off x="7032350" y="2778100"/>
            <a:ext cx="2051600" cy="161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8700" y="1184600"/>
            <a:ext cx="2205299" cy="14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26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TradeMeal is </a:t>
            </a:r>
            <a:r>
              <a:rPr lang="en-GB" sz="1200">
                <a:solidFill>
                  <a:srgbClr val="FFFFFF"/>
                </a:solidFill>
              </a:rPr>
              <a:t>a</a:t>
            </a:r>
            <a:r>
              <a:rPr lang="en-GB" sz="1200">
                <a:solidFill>
                  <a:srgbClr val="FFFFFF"/>
                </a:solidFill>
              </a:rPr>
              <a:t>n interactive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Web application where we have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 taken care of great factors like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Accuracy , </a:t>
            </a:r>
            <a:r>
              <a:rPr lang="en-GB" sz="1200">
                <a:solidFill>
                  <a:srgbClr val="FFFFFF"/>
                </a:solidFill>
              </a:rPr>
              <a:t>scalability</a:t>
            </a:r>
            <a:r>
              <a:rPr lang="en-GB" sz="1200">
                <a:solidFill>
                  <a:srgbClr val="FFFFFF"/>
                </a:solidFill>
              </a:rPr>
              <a:t> and interactive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As well as </a:t>
            </a:r>
            <a:r>
              <a:rPr b="1" lang="en-GB" sz="1200">
                <a:solidFill>
                  <a:srgbClr val="FFFFFF"/>
                </a:solidFill>
              </a:rPr>
              <a:t>responsive UI </a:t>
            </a:r>
            <a:r>
              <a:rPr lang="en-GB" sz="1200">
                <a:solidFill>
                  <a:srgbClr val="FFFFFF"/>
                </a:solidFill>
              </a:rPr>
              <a:t>.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275" y="954451"/>
            <a:ext cx="5384624" cy="336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